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98003C"/>
    <a:srgbClr val="EB585E"/>
    <a:srgbClr val="6B06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71" autoAdjust="0"/>
    <p:restoredTop sz="90028" autoAdjust="0"/>
  </p:normalViewPr>
  <p:slideViewPr>
    <p:cSldViewPr snapToGrid="0" snapToObjects="1">
      <p:cViewPr>
        <p:scale>
          <a:sx n="66" d="100"/>
          <a:sy n="66" d="100"/>
        </p:scale>
        <p:origin x="2141" y="-43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157" d="100"/>
          <a:sy n="157" d="100"/>
        </p:scale>
        <p:origin x="6208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1E2A4DC-542C-2A42-8D03-8CB2AC6551D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5AEFDA-6DBB-AD47-8C40-877CB3414E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B6446E-740B-A840-88F0-10B7B6E85C5B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84A916-E61F-3A44-8A1F-39F48886C57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86BF8F-15CD-204A-950F-7EEC0EC7B86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79628D-CD5C-794F-9168-B1251F5E9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7310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AC231A-1FBD-7B4B-8BFB-09F593755637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AE27A-8FEA-BB45-8675-81E8437D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53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AE27A-8FEA-BB45-8675-81E8437D0F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152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10A93-BE6A-5C4E-88F0-AEFC2432C123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68462-877E-044C-8ECD-B8330F1F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451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10A93-BE6A-5C4E-88F0-AEFC2432C123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68462-877E-044C-8ECD-B8330F1F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965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10A93-BE6A-5C4E-88F0-AEFC2432C123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68462-877E-044C-8ECD-B8330F1F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770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10A93-BE6A-5C4E-88F0-AEFC2432C123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68462-877E-044C-8ECD-B8330F1F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457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10A93-BE6A-5C4E-88F0-AEFC2432C123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68462-877E-044C-8ECD-B8330F1F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489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10A93-BE6A-5C4E-88F0-AEFC2432C123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68462-877E-044C-8ECD-B8330F1F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971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10A93-BE6A-5C4E-88F0-AEFC2432C123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68462-877E-044C-8ECD-B8330F1F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414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10A93-BE6A-5C4E-88F0-AEFC2432C123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68462-877E-044C-8ECD-B8330F1F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940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10A93-BE6A-5C4E-88F0-AEFC2432C123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68462-877E-044C-8ECD-B8330F1F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94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10A93-BE6A-5C4E-88F0-AEFC2432C123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68462-877E-044C-8ECD-B8330F1F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888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10A93-BE6A-5C4E-88F0-AEFC2432C123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68462-877E-044C-8ECD-B8330F1F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111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10A93-BE6A-5C4E-88F0-AEFC2432C123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68462-877E-044C-8ECD-B8330F1F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29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1750B-943D-FDBF-3E10-4B8E00975B3E}"/>
              </a:ext>
            </a:extLst>
          </p:cNvPr>
          <p:cNvGrpSpPr/>
          <p:nvPr/>
        </p:nvGrpSpPr>
        <p:grpSpPr>
          <a:xfrm>
            <a:off x="-5" y="0"/>
            <a:ext cx="6866688" cy="9196624"/>
            <a:chOff x="-5" y="0"/>
            <a:chExt cx="6866688" cy="9196624"/>
          </a:xfrm>
        </p:grpSpPr>
        <p:sp>
          <p:nvSpPr>
            <p:cNvPr id="5" name="Rectangle 4"/>
            <p:cNvSpPr/>
            <p:nvPr/>
          </p:nvSpPr>
          <p:spPr>
            <a:xfrm>
              <a:off x="1" y="338554"/>
              <a:ext cx="6857997" cy="92338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-5" y="373214"/>
              <a:ext cx="6858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solidFill>
                    <a:srgbClr val="6B0641"/>
                  </a:solidFill>
                  <a:latin typeface="American Typewriter"/>
                  <a:cs typeface="American Typewriter"/>
                </a:rPr>
                <a:t>Annual Round Up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-1" y="0"/>
              <a:ext cx="6858001" cy="338554"/>
            </a:xfrm>
            <a:prstGeom prst="rect">
              <a:avLst/>
            </a:prstGeom>
            <a:solidFill>
              <a:srgbClr val="6B0641"/>
            </a:solidFill>
            <a:ln>
              <a:solidFill>
                <a:srgbClr val="6B0641"/>
              </a:solidFill>
            </a:ln>
            <a:effectLst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>
                  <a:solidFill>
                    <a:schemeClr val="bg1"/>
                  </a:solidFill>
                  <a:latin typeface="Andale Mono"/>
                  <a:cs typeface="Andale Mono"/>
                </a:rPr>
                <a:t>Colwich CE Primary School</a:t>
              </a:r>
              <a:endParaRPr lang="en-US" sz="1600" dirty="0">
                <a:solidFill>
                  <a:schemeClr val="bg1"/>
                </a:solidFill>
                <a:latin typeface="Andale Mono"/>
                <a:cs typeface="Andale Mono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0" y="952123"/>
              <a:ext cx="6858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solidFill>
                    <a:srgbClr val="6B0641"/>
                  </a:solidFill>
                  <a:latin typeface="Andale Mono"/>
                  <a:cs typeface="Andale Mono"/>
                </a:rPr>
                <a:t>2021/2022</a:t>
              </a:r>
              <a:endParaRPr lang="en-US" sz="1400" dirty="0">
                <a:solidFill>
                  <a:srgbClr val="6B0641"/>
                </a:solidFill>
                <a:latin typeface="Andale Mono"/>
                <a:cs typeface="Andale Mon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0" y="8673404"/>
              <a:ext cx="6858000" cy="488610"/>
            </a:xfrm>
            <a:prstGeom prst="rect">
              <a:avLst/>
            </a:prstGeom>
            <a:solidFill>
              <a:srgbClr val="6B0641"/>
            </a:solidFill>
            <a:ln>
              <a:solidFill>
                <a:srgbClr val="6B064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0" y="8673404"/>
              <a:ext cx="6858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dirty="0">
                  <a:solidFill>
                    <a:schemeClr val="bg1"/>
                  </a:solidFill>
                  <a:latin typeface="Franklin Gothic Book"/>
                  <a:cs typeface="Franklin Gothic Book"/>
                </a:rPr>
                <a:t>GET IN TOUCH!</a:t>
              </a:r>
            </a:p>
            <a:p>
              <a:pPr algn="ctr"/>
              <a:r>
                <a:rPr lang="en-GB" sz="900" dirty="0">
                  <a:solidFill>
                    <a:schemeClr val="bg1"/>
                  </a:solidFill>
                  <a:latin typeface="Franklin Gothic Book"/>
                  <a:cs typeface="Franklin Gothic Book"/>
                </a:rPr>
                <a:t>Email: PTFAColwich@gmail.com / Facebook: @ColwichSchoolPTFA</a:t>
              </a:r>
            </a:p>
            <a:p>
              <a:pPr algn="ctr"/>
              <a:r>
                <a:rPr lang="en-GB" sz="900" dirty="0">
                  <a:solidFill>
                    <a:schemeClr val="bg1"/>
                  </a:solidFill>
                  <a:latin typeface="Franklin Gothic Book"/>
                  <a:cs typeface="Franklin Gothic Book"/>
                </a:rPr>
                <a:t>Chair - Donna Bolas-Burn / Treasurer - Gemma Brindley / Secretary - Lucy Ward</a:t>
              </a:r>
              <a:endParaRPr lang="en-US" sz="900" dirty="0">
                <a:solidFill>
                  <a:schemeClr val="bg1"/>
                </a:solidFill>
                <a:latin typeface="Franklin Gothic Book"/>
                <a:cs typeface="Franklin Gothic Book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5314" y="1296601"/>
              <a:ext cx="3507349" cy="50629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6B0641"/>
                  </a:solidFill>
                  <a:latin typeface="American Typewriter"/>
                  <a:cs typeface="American Typewriter"/>
                </a:rPr>
                <a:t>Experiences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Harvest celebrations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KS1 Christmas Production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KS2 Christmas Concert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Christmas Parties by class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Remembrance Event 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 err="1">
                  <a:solidFill>
                    <a:srgbClr val="6B0641"/>
                  </a:solidFill>
                </a:rPr>
                <a:t>Kingswood</a:t>
              </a:r>
              <a:r>
                <a:rPr lang="en-US" sz="1100" dirty="0">
                  <a:solidFill>
                    <a:srgbClr val="6B0641"/>
                  </a:solidFill>
                </a:rPr>
                <a:t> Residential - </a:t>
              </a:r>
              <a:r>
                <a:rPr lang="en-US" sz="1100" dirty="0" err="1">
                  <a:solidFill>
                    <a:srgbClr val="6B0641"/>
                  </a:solidFill>
                </a:rPr>
                <a:t>Yr</a:t>
              </a:r>
              <a:r>
                <a:rPr lang="en-US" sz="1100" dirty="0">
                  <a:solidFill>
                    <a:srgbClr val="6B0641"/>
                  </a:solidFill>
                </a:rPr>
                <a:t> 6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The Hart School Headteacher visit – </a:t>
              </a:r>
              <a:r>
                <a:rPr lang="en-US" sz="1100" dirty="0" err="1">
                  <a:solidFill>
                    <a:srgbClr val="6B0641"/>
                  </a:solidFill>
                </a:rPr>
                <a:t>Yr</a:t>
              </a:r>
              <a:r>
                <a:rPr lang="en-US" sz="1100" dirty="0">
                  <a:solidFill>
                    <a:srgbClr val="6B0641"/>
                  </a:solidFill>
                </a:rPr>
                <a:t> 5&amp;6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Celebration Worships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Stoke City Sevens visit – </a:t>
              </a:r>
              <a:r>
                <a:rPr lang="en-US" sz="1100" dirty="0" err="1">
                  <a:solidFill>
                    <a:srgbClr val="6B0641"/>
                  </a:solidFill>
                </a:rPr>
                <a:t>Yrs</a:t>
              </a:r>
              <a:r>
                <a:rPr lang="en-US" sz="1100" dirty="0">
                  <a:solidFill>
                    <a:srgbClr val="6B0641"/>
                  </a:solidFill>
                </a:rPr>
                <a:t> 2&amp;3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TT Rockstars Competitions 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Arc Theatre visit – </a:t>
              </a:r>
              <a:r>
                <a:rPr lang="en-US" sz="1100" dirty="0" err="1">
                  <a:solidFill>
                    <a:srgbClr val="6B0641"/>
                  </a:solidFill>
                </a:rPr>
                <a:t>Yrs</a:t>
              </a:r>
              <a:r>
                <a:rPr lang="en-US" sz="1100" dirty="0">
                  <a:solidFill>
                    <a:srgbClr val="6B0641"/>
                  </a:solidFill>
                </a:rPr>
                <a:t> 4-6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First Aid Workshops for Children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Canals and waterways assembly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Read Earth Theatre &amp; Derbyshire Virtual School (</a:t>
              </a:r>
              <a:r>
                <a:rPr lang="en-US" sz="1100" dirty="0" err="1">
                  <a:solidFill>
                    <a:srgbClr val="6B0641"/>
                  </a:solidFill>
                </a:rPr>
                <a:t>Yrs</a:t>
              </a:r>
              <a:r>
                <a:rPr lang="en-US" sz="1100" dirty="0">
                  <a:solidFill>
                    <a:srgbClr val="6B0641"/>
                  </a:solidFill>
                </a:rPr>
                <a:t> 4&amp;5)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Playing it Safer, Arc Theatre – </a:t>
              </a:r>
              <a:r>
                <a:rPr lang="en-US" sz="1100" dirty="0" err="1">
                  <a:solidFill>
                    <a:srgbClr val="6B0641"/>
                  </a:solidFill>
                </a:rPr>
                <a:t>Yrs</a:t>
              </a:r>
              <a:r>
                <a:rPr lang="en-US" sz="1100" dirty="0">
                  <a:solidFill>
                    <a:srgbClr val="6B0641"/>
                  </a:solidFill>
                </a:rPr>
                <a:t> 5&amp;6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Canal &amp; Waterways Assembly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Wolseley Wildlife Centre School Trip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 err="1">
                  <a:solidFill>
                    <a:srgbClr val="6B0641"/>
                  </a:solidFill>
                </a:rPr>
                <a:t>Packington</a:t>
              </a:r>
              <a:r>
                <a:rPr lang="en-US" sz="1100" dirty="0">
                  <a:solidFill>
                    <a:srgbClr val="6B0641"/>
                  </a:solidFill>
                </a:rPr>
                <a:t> Farm (EYFS)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Queen’s Jubilee Party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 err="1">
                  <a:solidFill>
                    <a:srgbClr val="6B0641"/>
                  </a:solidFill>
                </a:rPr>
                <a:t>Ilam</a:t>
              </a:r>
              <a:r>
                <a:rPr lang="en-US" sz="1100" dirty="0">
                  <a:solidFill>
                    <a:srgbClr val="6B0641"/>
                  </a:solidFill>
                </a:rPr>
                <a:t> Trip – </a:t>
              </a:r>
              <a:r>
                <a:rPr lang="en-US" sz="1100" dirty="0" err="1">
                  <a:solidFill>
                    <a:srgbClr val="6B0641"/>
                  </a:solidFill>
                </a:rPr>
                <a:t>Yr</a:t>
              </a:r>
              <a:r>
                <a:rPr lang="en-US" sz="1100" dirty="0">
                  <a:solidFill>
                    <a:srgbClr val="6B0641"/>
                  </a:solidFill>
                </a:rPr>
                <a:t> 5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Go Ape – Yr6</a:t>
              </a:r>
            </a:p>
            <a:p>
              <a:pPr marL="171450" indent="-171450">
                <a:buFont typeface="Wingdings" pitchFamily="2" charset="2"/>
                <a:buChar char="Ø"/>
              </a:pPr>
              <a:endParaRPr lang="en-US" sz="1300" dirty="0">
                <a:solidFill>
                  <a:srgbClr val="6B0641"/>
                </a:solidFill>
              </a:endParaRPr>
            </a:p>
            <a:p>
              <a:pPr marL="171450" indent="-171450">
                <a:buFont typeface="Wingdings" pitchFamily="2" charset="2"/>
                <a:buChar char="Ø"/>
              </a:pPr>
              <a:endParaRPr lang="en-US" sz="1300" dirty="0">
                <a:solidFill>
                  <a:srgbClr val="6B0641"/>
                </a:solidFill>
              </a:endParaRPr>
            </a:p>
            <a:p>
              <a:endParaRPr lang="en-US" sz="1200" dirty="0">
                <a:solidFill>
                  <a:srgbClr val="6B0641"/>
                </a:solidFill>
              </a:endParaRPr>
            </a:p>
            <a:p>
              <a:endParaRPr lang="en-US" sz="1200" dirty="0">
                <a:solidFill>
                  <a:srgbClr val="6B0641"/>
                </a:solidFill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CA89BE5-654B-174D-BA4E-C344C3F54A33}"/>
                </a:ext>
              </a:extLst>
            </p:cNvPr>
            <p:cNvSpPr txBox="1"/>
            <p:nvPr/>
          </p:nvSpPr>
          <p:spPr>
            <a:xfrm>
              <a:off x="56631" y="5496703"/>
              <a:ext cx="3294018" cy="34317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6B0641"/>
                  </a:solidFill>
                  <a:latin typeface="American Typewriter"/>
                  <a:cs typeface="American Typewriter"/>
                </a:rPr>
                <a:t>Achievements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High Phonics Pass Rate 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Above national standard for expected at KS2 SATs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Raised money for the Royal British Legion for Remembrance Sunday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Year 2 &amp; 6 SATs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New School Council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50 Kindness Kits 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Christingle – Raising money for the Church</a:t>
              </a:r>
            </a:p>
            <a:p>
              <a:endParaRPr lang="en-US" sz="1100" dirty="0">
                <a:solidFill>
                  <a:srgbClr val="6B0641"/>
                </a:solidFill>
              </a:endParaRPr>
            </a:p>
            <a:p>
              <a:r>
                <a:rPr lang="en-US" sz="2000" dirty="0">
                  <a:solidFill>
                    <a:srgbClr val="6B0641"/>
                  </a:solidFill>
                  <a:latin typeface="American Typewriter"/>
                </a:rPr>
                <a:t>Charities Supported</a:t>
              </a:r>
            </a:p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Save the Children</a:t>
              </a:r>
            </a:p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Red Nose Day</a:t>
              </a:r>
            </a:p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Children In Need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   Christingle 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   Colwich Village in Bloom</a:t>
              </a:r>
            </a:p>
            <a:p>
              <a:endParaRPr lang="en-US" sz="1100" dirty="0">
                <a:solidFill>
                  <a:srgbClr val="6B0641"/>
                </a:solidFill>
              </a:endParaRPr>
            </a:p>
            <a:p>
              <a:endParaRPr lang="en-US" sz="1200" dirty="0">
                <a:solidFill>
                  <a:srgbClr val="6B064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1D0CBAC-5EA2-454A-89A7-78C88E631BF8}"/>
                </a:ext>
              </a:extLst>
            </p:cNvPr>
            <p:cNvSpPr txBox="1"/>
            <p:nvPr/>
          </p:nvSpPr>
          <p:spPr>
            <a:xfrm>
              <a:off x="3563981" y="5854793"/>
              <a:ext cx="3294019" cy="14157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6B0641"/>
                  </a:solidFill>
                  <a:latin typeface="American Typewriter"/>
                  <a:cs typeface="American Typewriter"/>
                </a:rPr>
                <a:t>Training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Forest School Training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Wellbeing Training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Safeguarding Training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Health &amp; Safety Training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Leadership Training 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Church of England Training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0C9E8FF-2175-434B-B225-1F79769E0F98}"/>
                </a:ext>
              </a:extLst>
            </p:cNvPr>
            <p:cNvSpPr txBox="1"/>
            <p:nvPr/>
          </p:nvSpPr>
          <p:spPr>
            <a:xfrm>
              <a:off x="3572664" y="1299437"/>
              <a:ext cx="3294019" cy="5001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6B0641"/>
                  </a:solidFill>
                  <a:latin typeface="American Typewriter"/>
                  <a:cs typeface="American Typewriter"/>
                </a:rPr>
                <a:t>Clubs &amp; Sports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Forest School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Sports Days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Master Builders Club - KS1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Art Club – KS1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 err="1">
                  <a:solidFill>
                    <a:srgbClr val="6B0641"/>
                  </a:solidFill>
                </a:rPr>
                <a:t>Bikeability</a:t>
              </a:r>
              <a:r>
                <a:rPr lang="en-US" sz="1100" dirty="0">
                  <a:solidFill>
                    <a:srgbClr val="6B0641"/>
                  </a:solidFill>
                </a:rPr>
                <a:t> – </a:t>
              </a:r>
              <a:r>
                <a:rPr lang="en-US" sz="1100" dirty="0" err="1">
                  <a:solidFill>
                    <a:srgbClr val="6B0641"/>
                  </a:solidFill>
                </a:rPr>
                <a:t>Yrs</a:t>
              </a:r>
              <a:r>
                <a:rPr lang="en-US" sz="1100" dirty="0">
                  <a:solidFill>
                    <a:srgbClr val="6B0641"/>
                  </a:solidFill>
                </a:rPr>
                <a:t> 4, 5 &amp; 6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Dodgeball Club – </a:t>
              </a:r>
              <a:r>
                <a:rPr lang="en-US" sz="1100" dirty="0" err="1">
                  <a:solidFill>
                    <a:srgbClr val="6B0641"/>
                  </a:solidFill>
                </a:rPr>
                <a:t>Yrs</a:t>
              </a:r>
              <a:r>
                <a:rPr lang="en-US" sz="1100" dirty="0">
                  <a:solidFill>
                    <a:srgbClr val="6B0641"/>
                  </a:solidFill>
                </a:rPr>
                <a:t> 3&amp;4,Yrs 5&amp;6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Football Cub – EYFS &amp; KS1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Book Club – EYFS &amp; Yr1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Archery Club – </a:t>
              </a:r>
              <a:r>
                <a:rPr lang="en-US" sz="1100" dirty="0" err="1">
                  <a:solidFill>
                    <a:srgbClr val="6B0641"/>
                  </a:solidFill>
                </a:rPr>
                <a:t>Yr</a:t>
              </a:r>
              <a:r>
                <a:rPr lang="en-US" sz="1100" dirty="0">
                  <a:solidFill>
                    <a:srgbClr val="6B0641"/>
                  </a:solidFill>
                </a:rPr>
                <a:t> 3, 4, 5 &amp; 6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Choir – KS2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Non-contact boxing – </a:t>
              </a:r>
              <a:r>
                <a:rPr lang="en-US" sz="1100" dirty="0" err="1">
                  <a:solidFill>
                    <a:srgbClr val="6B0641"/>
                  </a:solidFill>
                </a:rPr>
                <a:t>Yrs</a:t>
              </a:r>
              <a:r>
                <a:rPr lang="en-US" sz="1100" dirty="0">
                  <a:solidFill>
                    <a:srgbClr val="6B0641"/>
                  </a:solidFill>
                </a:rPr>
                <a:t> 5&amp;6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Multi-Skills – EYFS &amp; KS1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Swimming lessons – </a:t>
              </a:r>
              <a:r>
                <a:rPr lang="en-US" sz="1100" dirty="0" err="1">
                  <a:solidFill>
                    <a:srgbClr val="6B0641"/>
                  </a:solidFill>
                </a:rPr>
                <a:t>Yr</a:t>
              </a:r>
              <a:r>
                <a:rPr lang="en-US" sz="1100" dirty="0">
                  <a:solidFill>
                    <a:srgbClr val="6B0641"/>
                  </a:solidFill>
                </a:rPr>
                <a:t> xx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Keyboard lessons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Guitar lessons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Singing lessons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KS2 Time to Talk Club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Cricket tournament – </a:t>
              </a:r>
              <a:r>
                <a:rPr lang="en-US" sz="1100" dirty="0" err="1">
                  <a:solidFill>
                    <a:srgbClr val="6B0641"/>
                  </a:solidFill>
                </a:rPr>
                <a:t>Yrs</a:t>
              </a:r>
              <a:r>
                <a:rPr lang="en-US" sz="1100" dirty="0">
                  <a:solidFill>
                    <a:srgbClr val="6B0641"/>
                  </a:solidFill>
                </a:rPr>
                <a:t> 5&amp;6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KS1 &amp; KS2 Mini Olympics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Mid-Trent MAT Football tournament 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 err="1">
                  <a:solidFill>
                    <a:srgbClr val="6B0641"/>
                  </a:solidFill>
                </a:rPr>
                <a:t>Maths</a:t>
              </a:r>
              <a:r>
                <a:rPr lang="en-US" sz="1100" dirty="0">
                  <a:solidFill>
                    <a:srgbClr val="6B0641"/>
                  </a:solidFill>
                </a:rPr>
                <a:t> Club – </a:t>
              </a:r>
              <a:r>
                <a:rPr lang="en-US" sz="1100" dirty="0" err="1">
                  <a:solidFill>
                    <a:srgbClr val="6B0641"/>
                  </a:solidFill>
                </a:rPr>
                <a:t>Yrs</a:t>
              </a:r>
              <a:r>
                <a:rPr lang="en-US" sz="1100" dirty="0">
                  <a:solidFill>
                    <a:srgbClr val="6B0641"/>
                  </a:solidFill>
                </a:rPr>
                <a:t> 1&amp;5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Basketball Club – </a:t>
              </a:r>
              <a:r>
                <a:rPr lang="en-US" sz="1100" dirty="0" err="1">
                  <a:solidFill>
                    <a:srgbClr val="6B0641"/>
                  </a:solidFill>
                </a:rPr>
                <a:t>Yrs</a:t>
              </a:r>
              <a:r>
                <a:rPr lang="en-US" sz="1100" dirty="0">
                  <a:solidFill>
                    <a:srgbClr val="6B0641"/>
                  </a:solidFill>
                </a:rPr>
                <a:t> 3/4, EYFS/KS1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Netball Club – </a:t>
              </a:r>
              <a:r>
                <a:rPr lang="en-US" sz="1100" dirty="0" err="1">
                  <a:solidFill>
                    <a:srgbClr val="6B0641"/>
                  </a:solidFill>
                </a:rPr>
                <a:t>Yrs</a:t>
              </a:r>
              <a:r>
                <a:rPr lang="en-US" sz="1100" dirty="0">
                  <a:solidFill>
                    <a:srgbClr val="6B0641"/>
                  </a:solidFill>
                </a:rPr>
                <a:t> 3&amp;4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KS2 Time to Talk Club 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Mid-Trent MAT Yr1&amp;2 Multi-skills tournament</a:t>
              </a:r>
            </a:p>
            <a:p>
              <a:endParaRPr lang="en-US" sz="1200" dirty="0">
                <a:solidFill>
                  <a:srgbClr val="6B0641"/>
                </a:solidFill>
              </a:endParaRPr>
            </a:p>
            <a:p>
              <a:endParaRPr lang="en-US" sz="1200" dirty="0">
                <a:solidFill>
                  <a:srgbClr val="6B064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483673B-D6D9-C447-A313-F379BA9532D2}"/>
                </a:ext>
              </a:extLst>
            </p:cNvPr>
            <p:cNvSpPr txBox="1"/>
            <p:nvPr/>
          </p:nvSpPr>
          <p:spPr>
            <a:xfrm>
              <a:off x="3572664" y="7270565"/>
              <a:ext cx="3294019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6B0641"/>
                  </a:solidFill>
                  <a:latin typeface="American Typewriter"/>
                  <a:cs typeface="American Typewriter"/>
                </a:rPr>
                <a:t>Enrichment Days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World Book Day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Outdoor Education Day @ </a:t>
              </a:r>
              <a:r>
                <a:rPr lang="en-US" sz="1100" dirty="0" err="1">
                  <a:solidFill>
                    <a:srgbClr val="6B0641"/>
                  </a:solidFill>
                </a:rPr>
                <a:t>Shugborough</a:t>
              </a:r>
              <a:endParaRPr lang="en-US" sz="1100" dirty="0">
                <a:solidFill>
                  <a:srgbClr val="6B0641"/>
                </a:solidFill>
              </a:endParaRP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Forest School / sports Afternoons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Commonwealth &amp; the Arts Theme Week</a:t>
              </a:r>
            </a:p>
            <a:p>
              <a:pPr marL="171450" indent="-171450">
                <a:buFont typeface="Wingdings" pitchFamily="2" charset="2"/>
                <a:buChar char="Ø"/>
              </a:pPr>
              <a:r>
                <a:rPr lang="en-US" sz="1100" dirty="0">
                  <a:solidFill>
                    <a:srgbClr val="6B0641"/>
                  </a:solidFill>
                </a:rPr>
                <a:t>Egyptian Day </a:t>
              </a:r>
              <a:r>
                <a:rPr lang="en-US" sz="1100" dirty="0" err="1">
                  <a:solidFill>
                    <a:srgbClr val="6B0641"/>
                  </a:solidFill>
                </a:rPr>
                <a:t>Yrs</a:t>
              </a:r>
              <a:r>
                <a:rPr lang="en-US" sz="1100" dirty="0">
                  <a:solidFill>
                    <a:srgbClr val="6B0641"/>
                  </a:solidFill>
                </a:rPr>
                <a:t> 3, 4, 5, 6</a:t>
              </a:r>
            </a:p>
            <a:p>
              <a:pPr marL="171450" indent="-171450">
                <a:buFont typeface="Wingdings" pitchFamily="2" charset="2"/>
                <a:buChar char="Ø"/>
              </a:pPr>
              <a:endParaRPr lang="en-US" sz="1300" dirty="0">
                <a:solidFill>
                  <a:srgbClr val="6B064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36788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60000"/>
              <a:lumOff val="40000"/>
            </a:schemeClr>
          </a:solidFill>
        </a:ln>
      </a:spPr>
      <a:bodyPr vert="horz" lIns="91440" tIns="45720" rIns="91440" bIns="45720" rtlCol="0" anchor="ctr">
        <a:normAutofit/>
      </a:bodyPr>
      <a:lstStyle>
        <a:defPPr algn="l" fontAlgn="ctr">
          <a:defRPr sz="900" b="1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38339</TotalTime>
  <Words>375</Words>
  <Application>Microsoft Office PowerPoint</Application>
  <PresentationFormat>On-screen Show (4:3)</PresentationFormat>
  <Paragraphs>85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American Typewriter</vt:lpstr>
      <vt:lpstr>Andale Mono</vt:lpstr>
      <vt:lpstr>Arial</vt:lpstr>
      <vt:lpstr>Calibri</vt:lpstr>
      <vt:lpstr>Franklin Gothic Book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Lucy Ward</dc:creator>
  <cp:lastModifiedBy>Miss A De Ste Croix</cp:lastModifiedBy>
  <cp:revision>272</cp:revision>
  <cp:lastPrinted>2021-02-23T19:21:57Z</cp:lastPrinted>
  <dcterms:created xsi:type="dcterms:W3CDTF">2020-12-08T21:04:06Z</dcterms:created>
  <dcterms:modified xsi:type="dcterms:W3CDTF">2022-07-20T15:34:02Z</dcterms:modified>
</cp:coreProperties>
</file>